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57" r:id="rId17"/>
    <p:sldId id="285" r:id="rId18"/>
    <p:sldId id="286" r:id="rId19"/>
    <p:sldId id="287" r:id="rId20"/>
    <p:sldId id="258" r:id="rId21"/>
    <p:sldId id="288" r:id="rId22"/>
    <p:sldId id="289" r:id="rId23"/>
    <p:sldId id="263" r:id="rId24"/>
    <p:sldId id="264" r:id="rId25"/>
    <p:sldId id="265" r:id="rId26"/>
    <p:sldId id="266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636F-8069-4DC1-9239-AFA4663B8604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9FF0-6282-4640-9917-43B36595A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4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9FF0-6282-4640-9917-43B36595A4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3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9F9E76-1289-43AD-A920-E07D52B90ACC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743D0A-0394-4CD3-BAB6-7736B33FF2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04665"/>
            <a:ext cx="7117180" cy="1512167"/>
          </a:xfrm>
        </p:spPr>
        <p:txBody>
          <a:bodyPr/>
          <a:lstStyle/>
          <a:p>
            <a:pPr algn="ctr"/>
            <a:r>
              <a:rPr lang="ru-RU" dirty="0" smtClean="0"/>
              <a:t>Творческие проекты с обучающимися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149080"/>
            <a:ext cx="7117180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Каймонов</a:t>
            </a:r>
            <a:r>
              <a:rPr lang="ru-RU" dirty="0" smtClean="0"/>
              <a:t> Николай Викторович, </a:t>
            </a:r>
            <a:endParaRPr lang="ru-RU" dirty="0" smtClean="0"/>
          </a:p>
          <a:p>
            <a:pPr algn="ctr">
              <a:lnSpc>
                <a:spcPct val="160000"/>
              </a:lnSpc>
            </a:pPr>
            <a:r>
              <a:rPr lang="ru-RU" dirty="0"/>
              <a:t>п</a:t>
            </a:r>
            <a:r>
              <a:rPr lang="ru-RU" dirty="0" smtClean="0"/>
              <a:t>едагог </a:t>
            </a:r>
            <a:r>
              <a:rPr lang="ru-RU" dirty="0" smtClean="0"/>
              <a:t>дополнительного образования кружка </a:t>
            </a:r>
            <a:endParaRPr lang="ru-RU" dirty="0" smtClean="0"/>
          </a:p>
          <a:p>
            <a:pPr algn="ctr">
              <a:lnSpc>
                <a:spcPct val="160000"/>
              </a:lnSpc>
            </a:pPr>
            <a:r>
              <a:rPr lang="ru-RU" dirty="0" smtClean="0"/>
              <a:t>«</a:t>
            </a:r>
            <a:r>
              <a:rPr lang="ru-RU" dirty="0" smtClean="0"/>
              <a:t>Столярное дело» </a:t>
            </a:r>
            <a:endParaRPr lang="ru-RU" dirty="0"/>
          </a:p>
        </p:txBody>
      </p:sp>
      <p:pic>
        <p:nvPicPr>
          <p:cNvPr id="4" name="Picture 2" descr="C:\Users\user\Desktop\P103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6829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6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640960" cy="288032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Педагогический вывод прост: талантам надо помогать</a:t>
            </a:r>
            <a:r>
              <a:rPr lang="ru-RU" sz="2400" dirty="0"/>
              <a:t>. Поэтому важно не убить детское творчество, помогать детскому творчеству, развивать детское творчество. А этому способствует включение школьников в проектную деятельность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2636912"/>
            <a:ext cx="78008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2952329"/>
          </a:xfrm>
        </p:spPr>
        <p:txBody>
          <a:bodyPr/>
          <a:lstStyle/>
          <a:p>
            <a:pPr algn="ctr"/>
            <a:r>
              <a:rPr lang="ru-RU" sz="2800" dirty="0"/>
              <a:t>Если в младшем школьном возрасте происходит проявление и формирование творческих качеств личности, то в среднем и старшем школьном возрасте происходит закрепление этих качеств</a:t>
            </a:r>
            <a:r>
              <a:rPr lang="ru-RU" sz="24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645024"/>
            <a:ext cx="8892480" cy="2880320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Documents and Settings\Admin\Рабочий стол\фото\S63011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35045" y="3530352"/>
            <a:ext cx="5852583" cy="3139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4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302433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Реализуя цель проекта</a:t>
            </a:r>
            <a:r>
              <a:rPr lang="ru-RU" sz="2000" dirty="0"/>
              <a:t>, направленную на развитие познавательной активности и творческих способностей обучающихся, создавали условия для самостоятельного приобретения новых знаний (были обозначены проблемы, которые детям самим захотелось разрешить); формировала навыки поисковой и исследовательской деятельности, работы с информацией (поиск информации в библиотеках, Интернете);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573016"/>
            <a:ext cx="8424936" cy="302433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развивала каждого обучающегося как творческую личность, способную определять цели и задачи своей деятельности, способы реализации своих замыслов Творческие проекты позволяют, учитывать интересы обучающихся и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их личную мотивацию, </a:t>
            </a:r>
          </a:p>
          <a:p>
            <a:pPr algn="ctr"/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305844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640960" cy="3384376"/>
          </a:xfrm>
        </p:spPr>
        <p:txBody>
          <a:bodyPr/>
          <a:lstStyle/>
          <a:p>
            <a:pPr algn="ctr"/>
            <a:r>
              <a:rPr lang="ru-RU" sz="2400" dirty="0"/>
              <a:t> необходимо отметить, что перед нами, педагогами, стоит задача закладывать позиции самостоятельности, активности, инициативности в поиске ответов на вопросы, сборе информации, экспериментировании и применении полученных знаний, умений и навыков в практической деятельности детей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789040"/>
            <a:ext cx="8568952" cy="28803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Организация творческих проектов требует большой работы по конструированию специальных условий для обучающегося с целью выявления и развития его творческого потенциала. Проектная деятельность позволяет проявить себя детям с разными возможностями и интересами. Умение пробудить интерес самостоятельного «добывания» </a:t>
            </a:r>
          </a:p>
        </p:txBody>
      </p:sp>
    </p:spTree>
    <p:extLst>
      <p:ext uri="{BB962C8B-B14F-4D97-AF65-F5344CB8AC3E}">
        <p14:creationId xmlns:p14="http://schemas.microsoft.com/office/powerpoint/2010/main" val="195411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964488" cy="28083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Знаний, который способствует дальнейшей самореализации ученика, – важнейшее качество педагога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3212976"/>
            <a:ext cx="7117178" cy="242480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Таким образом, практика показала, что творческие проекты, способен сформировать интерес детей к познанию нового, что является важным условием развития творческих способностей обучающихся</a:t>
            </a:r>
            <a:r>
              <a:rPr lang="ru-RU" sz="3600" dirty="0" smtClean="0"/>
              <a:t>.</a:t>
            </a:r>
            <a:endParaRPr lang="ru-RU" sz="3600" dirty="0"/>
          </a:p>
          <a:p>
            <a:pPr algn="ctr"/>
            <a:endParaRPr lang="ru-RU" sz="9000" dirty="0"/>
          </a:p>
        </p:txBody>
      </p:sp>
    </p:spTree>
    <p:extLst>
      <p:ext uri="{BB962C8B-B14F-4D97-AF65-F5344CB8AC3E}">
        <p14:creationId xmlns:p14="http://schemas.microsoft.com/office/powerpoint/2010/main" val="116949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568952" cy="396043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 время моей работы обучающиеся приняли участие в различных конкурсах,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что </a:t>
            </a:r>
            <a:r>
              <a:rPr lang="ru-RU" sz="2400" dirty="0"/>
              <a:t>обеспечило возможность успеха каждому, способствовало развитию таких важных в любой сфере деятельности качеств личности, как организованность, целеустремленность, познание нового, доведение дела до завершения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6300123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4866"/>
            <a:ext cx="3528392" cy="28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6300108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86" y="4004866"/>
            <a:ext cx="3960440" cy="28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Участие в районной конференции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72815"/>
            <a:ext cx="3850586" cy="4302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7030A0"/>
                </a:solidFill>
              </a:rPr>
              <a:t>2013-14 </a:t>
            </a:r>
            <a:r>
              <a:rPr lang="ru-RU" sz="4400" dirty="0" err="1">
                <a:solidFill>
                  <a:srgbClr val="7030A0"/>
                </a:solidFill>
              </a:rPr>
              <a:t>уч.г</a:t>
            </a:r>
            <a:r>
              <a:rPr lang="ru-RU" sz="4400" dirty="0">
                <a:solidFill>
                  <a:srgbClr val="7030A0"/>
                </a:solidFill>
              </a:rPr>
              <a:t>.  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7030A0"/>
                </a:solidFill>
              </a:rPr>
              <a:t>I </a:t>
            </a:r>
            <a:r>
              <a:rPr lang="ru-RU" sz="4400" dirty="0">
                <a:solidFill>
                  <a:srgbClr val="7030A0"/>
                </a:solidFill>
              </a:rPr>
              <a:t>место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err="1">
                <a:solidFill>
                  <a:srgbClr val="7030A0"/>
                </a:solidFill>
              </a:rPr>
              <a:t>Бартагаев</a:t>
            </a:r>
            <a:r>
              <a:rPr lang="ru-RU" sz="4400" dirty="0">
                <a:solidFill>
                  <a:srgbClr val="7030A0"/>
                </a:solidFill>
              </a:rPr>
              <a:t> Максим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:\фото\S630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826768" cy="4302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01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005" y="260648"/>
            <a:ext cx="7117178" cy="3744417"/>
          </a:xfrm>
        </p:spPr>
        <p:txBody>
          <a:bodyPr/>
          <a:lstStyle/>
          <a:p>
            <a:pPr algn="ctr"/>
            <a:r>
              <a:rPr lang="ru-RU" sz="2800" dirty="0" smtClean="0"/>
              <a:t>2014-15 </a:t>
            </a:r>
            <a:r>
              <a:rPr lang="ru-RU" sz="2800" dirty="0" err="1" smtClean="0"/>
              <a:t>уч.г</a:t>
            </a:r>
            <a:r>
              <a:rPr lang="ru-RU" sz="2800" dirty="0" smtClean="0"/>
              <a:t>. Муниципальный этап всероссийской олимпиады школьников по технологии: победитель – </a:t>
            </a:r>
            <a:r>
              <a:rPr lang="ru-RU" sz="2800" dirty="0" err="1" smtClean="0"/>
              <a:t>Шангинов</a:t>
            </a:r>
            <a:r>
              <a:rPr lang="ru-RU" sz="2800" dirty="0" smtClean="0"/>
              <a:t> Кирилл.</a:t>
            </a:r>
            <a:br>
              <a:rPr lang="ru-RU" sz="2800" dirty="0" smtClean="0"/>
            </a:br>
            <a:r>
              <a:rPr lang="ru-RU" sz="2800" dirty="0" smtClean="0"/>
              <a:t>Призер – </a:t>
            </a:r>
            <a:r>
              <a:rPr lang="ru-RU" sz="2800" dirty="0" err="1" smtClean="0"/>
              <a:t>Миленханов</a:t>
            </a:r>
            <a:r>
              <a:rPr lang="ru-RU" sz="2800" dirty="0" smtClean="0"/>
              <a:t> Петр</a:t>
            </a:r>
            <a:br>
              <a:rPr lang="ru-RU" sz="2800" dirty="0" smtClean="0"/>
            </a:br>
            <a:r>
              <a:rPr lang="ru-RU" sz="2800" dirty="0" smtClean="0"/>
              <a:t>призер – </a:t>
            </a:r>
            <a:r>
              <a:rPr lang="ru-RU" sz="2800" dirty="0" err="1" smtClean="0"/>
              <a:t>Гудуев</a:t>
            </a:r>
            <a:r>
              <a:rPr lang="ru-RU" sz="2800" dirty="0" smtClean="0"/>
              <a:t> Николай</a:t>
            </a:r>
            <a:br>
              <a:rPr lang="ru-RU" sz="2800" dirty="0" smtClean="0"/>
            </a:br>
            <a:r>
              <a:rPr lang="ru-RU" sz="2800" dirty="0" smtClean="0"/>
              <a:t>призер – Игнатьев Николай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630007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6830144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06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2068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2015-16 </a:t>
            </a:r>
            <a:r>
              <a:rPr lang="ru-RU" sz="2800" dirty="0" err="1"/>
              <a:t>уч.г</a:t>
            </a:r>
            <a:r>
              <a:rPr lang="ru-RU" sz="2800" dirty="0"/>
              <a:t>. Муниципальный этап всероссийской олимпиады школьников по технологии: </a:t>
            </a:r>
            <a:br>
              <a:rPr lang="ru-RU" sz="2800" dirty="0"/>
            </a:br>
            <a:r>
              <a:rPr lang="ru-RU" sz="2800" dirty="0"/>
              <a:t>Призер – </a:t>
            </a:r>
            <a:r>
              <a:rPr lang="ru-RU" sz="2800" dirty="0" err="1"/>
              <a:t>Миленханов</a:t>
            </a:r>
            <a:r>
              <a:rPr lang="ru-RU" sz="2800" dirty="0"/>
              <a:t> Петр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Picture 5" descr="S6300076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6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2952328"/>
          </a:xfrm>
        </p:spPr>
        <p:txBody>
          <a:bodyPr/>
          <a:lstStyle/>
          <a:p>
            <a:pPr algn="l"/>
            <a:r>
              <a:rPr lang="ru-RU" dirty="0" smtClean="0"/>
              <a:t>2014-15 уч. г. Декоративно- прикладное творчество. Районный уровень:</a:t>
            </a:r>
            <a:br>
              <a:rPr lang="ru-RU" dirty="0" smtClean="0"/>
            </a:br>
            <a:r>
              <a:rPr lang="ru-RU" dirty="0" smtClean="0"/>
              <a:t> 1 место – Антонов Федя</a:t>
            </a:r>
            <a:br>
              <a:rPr lang="ru-RU" dirty="0" smtClean="0"/>
            </a:br>
            <a:r>
              <a:rPr lang="ru-RU" dirty="0" smtClean="0"/>
              <a:t>1 место – </a:t>
            </a:r>
            <a:r>
              <a:rPr lang="ru-RU" dirty="0" err="1" smtClean="0"/>
              <a:t>Дуринов</a:t>
            </a:r>
            <a:r>
              <a:rPr lang="ru-RU" dirty="0" smtClean="0"/>
              <a:t> Валерий</a:t>
            </a:r>
            <a:br>
              <a:rPr lang="ru-RU" dirty="0" smtClean="0"/>
            </a:br>
            <a:r>
              <a:rPr lang="ru-RU" dirty="0" smtClean="0"/>
              <a:t>3 Место – </a:t>
            </a:r>
            <a:r>
              <a:rPr lang="ru-RU" dirty="0" err="1" smtClean="0"/>
              <a:t>Марханов</a:t>
            </a:r>
            <a:r>
              <a:rPr lang="ru-RU" dirty="0" smtClean="0"/>
              <a:t> Николай.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Users\Администратор\Documents\фотография\стул-стремянка\P1030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64087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17178" cy="2376264"/>
          </a:xfrm>
        </p:spPr>
        <p:txBody>
          <a:bodyPr/>
          <a:lstStyle/>
          <a:p>
            <a:pPr algn="ctr"/>
            <a:r>
              <a:rPr lang="ru-RU" sz="2400" dirty="0"/>
              <a:t>Способность к проектной деятельности является в настоящее время одним из условий профессиональной успешности педагога, которая придаёт творческий характер его деятельности, определяет её инновационный потенциал.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3212976"/>
            <a:ext cx="7117178" cy="242480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Творчески мыслящий педагог – это требование времени,</a:t>
            </a:r>
            <a:r>
              <a:rPr lang="ru-RU" sz="2800" dirty="0"/>
              <a:t> а обучение проектированию – образовательная услуга, востребованная социальным заказом</a:t>
            </a:r>
            <a:r>
              <a:rPr lang="ru-RU" sz="2800" dirty="0" smtClean="0"/>
              <a:t>.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509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1235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Призеры областной выставке-2015 г. </a:t>
            </a:r>
            <a:r>
              <a:rPr lang="ru-RU" dirty="0" err="1" smtClean="0">
                <a:solidFill>
                  <a:srgbClr val="C00000"/>
                </a:solidFill>
              </a:rPr>
              <a:t>Дуринов</a:t>
            </a:r>
            <a:r>
              <a:rPr lang="ru-RU" dirty="0" smtClean="0">
                <a:solidFill>
                  <a:srgbClr val="C00000"/>
                </a:solidFill>
              </a:rPr>
              <a:t> Валерий и Антонов Федор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176464" cy="3998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3204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97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24482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2015 г. Стул-</a:t>
            </a:r>
            <a:r>
              <a:rPr lang="ru-RU" dirty="0" err="1" smtClean="0">
                <a:solidFill>
                  <a:srgbClr val="FF0000"/>
                </a:solidFill>
              </a:rPr>
              <a:t>трансформер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Победитель областной выставке лучших изделий художественного творчество педагогов учреждений общего, начального, профессионального и дополнительного образования детей </a:t>
            </a:r>
            <a:b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«Мастер золотые руки – 2015»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5510"/>
            <a:ext cx="4032448" cy="31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320480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4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171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2016 г. Победитель Фестиваля «Храни свои корни» </a:t>
            </a:r>
            <a:r>
              <a:rPr lang="ru-RU" dirty="0" err="1" smtClean="0">
                <a:solidFill>
                  <a:srgbClr val="FF0000"/>
                </a:solidFill>
              </a:rPr>
              <a:t>Миленханов</a:t>
            </a:r>
            <a:r>
              <a:rPr lang="ru-RU" dirty="0" smtClean="0">
                <a:solidFill>
                  <a:srgbClr val="FF0000"/>
                </a:solidFill>
              </a:rPr>
              <a:t> Иннокентий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«Стул-</a:t>
            </a:r>
            <a:r>
              <a:rPr lang="ru-RU" dirty="0" err="1" smtClean="0">
                <a:solidFill>
                  <a:srgbClr val="002060"/>
                </a:solidFill>
              </a:rPr>
              <a:t>трансформер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:\стул-трансф\S6301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960440" cy="3509963"/>
          </a:xfrm>
          <a:prstGeom prst="rect">
            <a:avLst/>
          </a:prstGeom>
          <a:noFill/>
        </p:spPr>
      </p:pic>
      <p:pic>
        <p:nvPicPr>
          <p:cNvPr id="5" name="Объект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3924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0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Областная конференция «Дети, техника, творчество» 2014 г.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Гудуев</a:t>
            </a:r>
            <a:r>
              <a:rPr lang="ru-RU" dirty="0" smtClean="0">
                <a:solidFill>
                  <a:srgbClr val="0070C0"/>
                </a:solidFill>
              </a:rPr>
              <a:t> Николай:3 - место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456384" cy="3457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80" y="2780928"/>
            <a:ext cx="38164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Областная конференция «Дети, техника, творчество» </a:t>
            </a:r>
            <a:r>
              <a:rPr lang="ru-RU" dirty="0" smtClean="0">
                <a:solidFill>
                  <a:srgbClr val="FF0000"/>
                </a:solidFill>
              </a:rPr>
              <a:t>2015 </a:t>
            </a:r>
            <a:r>
              <a:rPr lang="ru-RU" dirty="0">
                <a:solidFill>
                  <a:srgbClr val="FF0000"/>
                </a:solidFill>
              </a:rPr>
              <a:t>г.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Шангинов</a:t>
            </a:r>
            <a:r>
              <a:rPr lang="ru-RU" dirty="0" smtClean="0">
                <a:solidFill>
                  <a:srgbClr val="0070C0"/>
                </a:solidFill>
              </a:rPr>
              <a:t> Кирилл:2 – место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Миленханов</a:t>
            </a:r>
            <a:r>
              <a:rPr lang="ru-RU" dirty="0" smtClean="0">
                <a:solidFill>
                  <a:srgbClr val="0070C0"/>
                </a:solidFill>
              </a:rPr>
              <a:t> Петя: Участник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316835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33111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Областная конференция «Дети, техника, творчество» </a:t>
            </a:r>
            <a:r>
              <a:rPr lang="ru-RU" dirty="0" smtClean="0">
                <a:solidFill>
                  <a:srgbClr val="FF0000"/>
                </a:solidFill>
              </a:rPr>
              <a:t>2016 </a:t>
            </a:r>
            <a:r>
              <a:rPr lang="ru-RU" dirty="0">
                <a:solidFill>
                  <a:srgbClr val="FF0000"/>
                </a:solidFill>
              </a:rPr>
              <a:t>г.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Хажинов</a:t>
            </a:r>
            <a:r>
              <a:rPr lang="ru-RU" dirty="0" smtClean="0">
                <a:solidFill>
                  <a:srgbClr val="0070C0"/>
                </a:solidFill>
              </a:rPr>
              <a:t> Михаил:2 </a:t>
            </a:r>
            <a:r>
              <a:rPr lang="ru-RU" dirty="0">
                <a:solidFill>
                  <a:srgbClr val="0070C0"/>
                </a:solidFill>
              </a:rPr>
              <a:t>- место</a:t>
            </a:r>
            <a:endParaRPr lang="ru-RU" dirty="0"/>
          </a:p>
        </p:txBody>
      </p:sp>
      <p:pic>
        <p:nvPicPr>
          <p:cNvPr id="1026" name="Picture 2" descr="C:\Users\user\Documents\фото Конф. обл.-16 г\P104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9"/>
            <a:ext cx="40664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фото Конф. обл.-16 г\P104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884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251" y="188640"/>
            <a:ext cx="2670869" cy="2304256"/>
          </a:xfrm>
        </p:spPr>
        <p:txBody>
          <a:bodyPr/>
          <a:lstStyle/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Много</a:t>
            </a:r>
            <a:b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функциональ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ный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Стул-</a:t>
            </a:r>
            <a:r>
              <a:rPr lang="ru-RU" sz="2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трансформер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43"/>
            <a:ext cx="2981251" cy="31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стул-трансф\S63011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2325"/>
            <a:ext cx="2973362" cy="3495675"/>
          </a:xfrm>
          <a:prstGeom prst="rect">
            <a:avLst/>
          </a:prstGeom>
          <a:noFill/>
        </p:spPr>
      </p:pic>
      <p:pic>
        <p:nvPicPr>
          <p:cNvPr id="6" name="Объект 1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49" y="0"/>
            <a:ext cx="3078956" cy="32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362325"/>
            <a:ext cx="3078956" cy="34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стул-трансф\S6301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54389"/>
            <a:ext cx="2831726" cy="349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13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967335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6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7" cy="3168352"/>
          </a:xfrm>
        </p:spPr>
        <p:txBody>
          <a:bodyPr/>
          <a:lstStyle/>
          <a:p>
            <a:pPr algn="ctr"/>
            <a:r>
              <a:rPr lang="ru-RU" sz="2400" dirty="0"/>
              <a:t>Творческие  работы  школьников имеет свои особенности. Деятельность  которой необходимо научить обучающихся, должна быть для них увлекательна, понятна, ярка, занимательна и на первоначальном этапе, что немаловажно, организована в игровой и групповой форме. Это могут быть мини-проекты, которые развивают творческие способности.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4725144"/>
            <a:ext cx="7117178" cy="8604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5" descr="S6300127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6386"/>
            <a:ext cx="374441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6300079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8999"/>
            <a:ext cx="4536504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7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424935" cy="3312367"/>
          </a:xfrm>
        </p:spPr>
        <p:txBody>
          <a:bodyPr/>
          <a:lstStyle/>
          <a:p>
            <a:pPr algn="ctr"/>
            <a:r>
              <a:rPr lang="ru-RU" sz="2400" dirty="0"/>
              <a:t> На индивидуальных занятиях с обучающимися мы закрепляем полученные ранее умения, отрабатываем навыки, выполняем творческие задания,+ даёт прекрасные возможности для развития способностей к творчеству. Творческие способности присущи любому человеку, любому ребёнку, только нужно вовремя их раскрыть и развить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стул-трансф\S630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427984" cy="350100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\S63011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6679" y="3356992"/>
            <a:ext cx="4104456" cy="3505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79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84976" cy="4365104"/>
          </a:xfrm>
        </p:spPr>
        <p:txBody>
          <a:bodyPr/>
          <a:lstStyle/>
          <a:p>
            <a:pPr algn="ctr"/>
            <a:r>
              <a:rPr lang="ru-RU" sz="2400" dirty="0"/>
              <a:t>В изготовления проекта происходит формирование навыков учебной деятельности ребёнка, развитие его мыслительной сферы, которая определяет его дальнейшее творческое развитие в проектной деятельности. Дети учатся рассуждать, делать выводы, сопоставлять, сравнивать, анализировать, находить частное и общее, устанавливать простые закономерности, на этом этапе происходит проявление и формирование творческих качеств личности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8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3456384"/>
          </a:xfrm>
        </p:spPr>
        <p:txBody>
          <a:bodyPr/>
          <a:lstStyle/>
          <a:p>
            <a:pPr algn="ctr"/>
            <a:r>
              <a:rPr lang="ru-RU" sz="2400" dirty="0"/>
              <a:t>Знание только тогда становится достоянием обучающегося, когда оно является результатом его собственного мышления, понимания или рефлексии. Так например раскрывают не только творческий потенциал личности, но и формируют представление ребенка о будущей  профессий+, способствует когда ребенок делает для себя открытие: «</a:t>
            </a:r>
            <a:r>
              <a:rPr lang="ru-RU" sz="2400" dirty="0">
                <a:solidFill>
                  <a:srgbClr val="FF0000"/>
                </a:solidFill>
              </a:rPr>
              <a:t>Я сам могу</a:t>
            </a:r>
            <a:r>
              <a:rPr lang="ru-RU" sz="2400" dirty="0" smtClean="0">
                <a:solidFill>
                  <a:srgbClr val="FF0000"/>
                </a:solidFill>
              </a:rPr>
              <a:t>!».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проекты_2014\стул-трансф\S6301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140"/>
            <a:ext cx="4536796" cy="35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37140"/>
            <a:ext cx="4018424" cy="3451010"/>
          </a:xfrm>
        </p:spPr>
      </p:pic>
    </p:spTree>
    <p:extLst>
      <p:ext uri="{BB962C8B-B14F-4D97-AF65-F5344CB8AC3E}">
        <p14:creationId xmlns:p14="http://schemas.microsoft.com/office/powerpoint/2010/main" val="103853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96944" cy="324036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Самый ответственный и волнующий момент для обучающихся –  защита проекта, </a:t>
            </a:r>
            <a:r>
              <a:rPr lang="ru-RU" sz="2000" dirty="0"/>
              <a:t>поскольку достаточно сложно не только отобрать материал для выступления, соблюдая все условия, но и уверенно донести информацию до слушателей, ориентируясь в содержании  работы и находя ответы на вопросы. По созданным работам и их презентации можно выявить наиболее способных и творчески обучающихся.+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2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496944" cy="2952328"/>
          </a:xfrm>
        </p:spPr>
        <p:txBody>
          <a:bodyPr/>
          <a:lstStyle/>
          <a:p>
            <a:pPr algn="ctr"/>
            <a:r>
              <a:rPr lang="ru-RU" sz="2400" dirty="0"/>
              <a:t>Так, например, обучающийся обладает лучшим воображением, фантазией, большим объемом зрительной и слуховой памяти, имеет большой словарный запас, и работы у таких детей получаются более оригинальные, с глубоким смыслом, выполненные на более высоком уровне, по сравнению с другими детьми.+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" y="3183988"/>
            <a:ext cx="4828044" cy="3571230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47" y="3146416"/>
            <a:ext cx="3960118" cy="360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1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568952" cy="3096344"/>
          </a:xfrm>
        </p:spPr>
        <p:txBody>
          <a:bodyPr/>
          <a:lstStyle/>
          <a:p>
            <a:pPr algn="ctr"/>
            <a:r>
              <a:rPr lang="ru-RU" sz="2400" dirty="0"/>
              <a:t>Для педагога, встреча с  детьми является своеобразным экзаменом на профессиональную компетентность. Бытует мнение, что талант всегда пробьет себе дорогу. Однако, по данным генетика В.П. Эфроимсона, «из тысячи родившихся с потенциалом гения, на самом деле становится им лишь один».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S6300093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22408" cy="34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6300092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1764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880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157</TotalTime>
  <Words>759</Words>
  <Application>Microsoft Office PowerPoint</Application>
  <PresentationFormat>Экран (4:3)</PresentationFormat>
  <Paragraphs>39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Spring</vt:lpstr>
      <vt:lpstr>Творческие проекты с обучающимися</vt:lpstr>
      <vt:lpstr>Способность к проектной деятельности является в настоящее время одним из условий профессиональной успешности педагога, которая придаёт творческий характер его деятельности, определяет её инновационный потенциал. </vt:lpstr>
      <vt:lpstr>Творческие  работы  школьников имеет свои особенности. Деятельность  которой необходимо научить обучающихся, должна быть для них увлекательна, понятна, ярка, занимательна и на первоначальном этапе, что немаловажно, организована в игровой и групповой форме. Это могут быть мини-проекты, которые развивают творческие способности. </vt:lpstr>
      <vt:lpstr> На индивидуальных занятиях с обучающимися мы закрепляем полученные ранее умения, отрабатываем навыки, выполняем творческие задания,+ даёт прекрасные возможности для развития способностей к творчеству. Творческие способности присущи любому человеку, любому ребёнку, только нужно вовремя их раскрыть и развить. </vt:lpstr>
      <vt:lpstr>В изготовления проекта происходит формирование навыков учебной деятельности ребёнка, развитие его мыслительной сферы, которая определяет его дальнейшее творческое развитие в проектной деятельности. Дети учатся рассуждать, делать выводы, сопоставлять, сравнивать, анализировать, находить частное и общее, устанавливать простые закономерности, на этом этапе происходит проявление и формирование творческих качеств личности. </vt:lpstr>
      <vt:lpstr>Знание только тогда становится достоянием обучающегося, когда оно является результатом его собственного мышления, понимания или рефлексии. Так например раскрывают не только творческий потенциал личности, но и формируют представление ребенка о будущей  профессий+, способствует когда ребенок делает для себя открытие: «Я сам могу!». </vt:lpstr>
      <vt:lpstr>Самый ответственный и волнующий момент для обучающихся –  защита проекта, поскольку достаточно сложно не только отобрать материал для выступления, соблюдая все условия, но и уверенно донести информацию до слушателей, ориентируясь в содержании  работы и находя ответы на вопросы. По созданным работам и их презентации можно выявить наиболее способных и творчески обучающихся.+ </vt:lpstr>
      <vt:lpstr>Так, например, обучающийся обладает лучшим воображением, фантазией, большим объемом зрительной и слуховой памяти, имеет большой словарный запас, и работы у таких детей получаются более оригинальные, с глубоким смыслом, выполненные на более высоком уровне, по сравнению с другими детьми.+ </vt:lpstr>
      <vt:lpstr>Для педагога, встреча с  детьми является своеобразным экзаменом на профессиональную компетентность. Бытует мнение, что талант всегда пробьет себе дорогу. Однако, по данным генетика В.П. Эфроимсона, «из тысячи родившихся с потенциалом гения, на самом деле становится им лишь один».  </vt:lpstr>
      <vt:lpstr>Педагогический вывод прост: талантам надо помогать. Поэтому важно не убить детское творчество, помогать детскому творчеству, развивать детское творчество. А этому способствует включение школьников в проектную деятельность. </vt:lpstr>
      <vt:lpstr>Если в младшем школьном возрасте происходит проявление и формирование творческих качеств личности, то в среднем и старшем школьном возрасте происходит закрепление этих качеств.</vt:lpstr>
      <vt:lpstr>Реализуя цель проекта, направленную на развитие познавательной активности и творческих способностей обучающихся, создавали условия для самостоятельного приобретения новых знаний (были обозначены проблемы, которые детям самим захотелось разрешить); формировала навыки поисковой и исследовательской деятельности, работы с информацией (поиск информации в библиотеках, Интернете); </vt:lpstr>
      <vt:lpstr> необходимо отметить, что перед нами, педагогами, стоит задача закладывать позиции самостоятельности, активности, инициативности в поиске ответов на вопросы, сборе информации, экспериментировании и применении полученных знаний, умений и навыков в практической деятельности детей. </vt:lpstr>
      <vt:lpstr>Знаний, который способствует дальнейшей самореализации ученика, – важнейшее качество педагога. </vt:lpstr>
      <vt:lpstr>За время моей работы обучающиеся приняли участие в различных конкурсах,  что обеспечило возможность успеха каждому, способствовало развитию таких важных в любой сфере деятельности качеств личности, как организованность, целеустремленность, познание нового, доведение дела до завершения. </vt:lpstr>
      <vt:lpstr>Участие в районной конференции</vt:lpstr>
      <vt:lpstr>2014-15 уч.г. Муниципальный этап всероссийской олимпиады школьников по технологии: победитель – Шангинов Кирилл. Призер – Миленханов Петр призер – Гудуев Николай призер – Игнатьев Николай </vt:lpstr>
      <vt:lpstr>Презентация PowerPoint</vt:lpstr>
      <vt:lpstr>2014-15 уч. г. Декоративно- прикладное творчество. Районный уровень:  1 место – Антонов Федя 1 место – Дуринов Валерий 3 Место – Марханов Николай.</vt:lpstr>
      <vt:lpstr>Призеры областной выставке-2015 г. Дуринов Валерий и Антонов Федор</vt:lpstr>
      <vt:lpstr>2015 г. Стул-трансформер,  Победитель областной выставке лучших изделий художественного творчество педагогов учреждений общего, начального, профессионального и дополнительного образования детей  «Мастер золотые руки – 2015»</vt:lpstr>
      <vt:lpstr>2016 г. Победитель Фестиваля «Храни свои корни» Миленханов Иннокентий «Стул-трансформер»</vt:lpstr>
      <vt:lpstr>Областная конференция «Дети, техника, творчество» 2014 г. Гудуев Николай:3 - место</vt:lpstr>
      <vt:lpstr>Областная конференция «Дети, техника, творчество» 2015 г. Шангинов Кирилл:2 – место Миленханов Петя: Участник</vt:lpstr>
      <vt:lpstr>Областная конференция «Дети, техника, творчество» 2016 г. Хажинов Михаил:2 - место</vt:lpstr>
      <vt:lpstr>Много функциональ ный  Стул-трансформер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оценивания достижения обучающихся  в моей практике</dc:title>
  <dc:creator>user</dc:creator>
  <cp:lastModifiedBy>Luda</cp:lastModifiedBy>
  <cp:revision>18</cp:revision>
  <dcterms:created xsi:type="dcterms:W3CDTF">2016-12-22T14:02:15Z</dcterms:created>
  <dcterms:modified xsi:type="dcterms:W3CDTF">2017-05-24T07:49:35Z</dcterms:modified>
</cp:coreProperties>
</file>